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8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pitchFamily="34" charset="0"/>
      <p:regular r:id="rId28"/>
      <p:bold r:id="rId29"/>
    </p:embeddedFont>
    <p:embeddedFont>
      <p:font typeface="Trebuchet MS" panose="020B0703020202090204" pitchFamily="34" charset="0"/>
      <p:regular r:id="rId30"/>
      <p:bold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0312" autoAdjust="0"/>
  </p:normalViewPr>
  <p:slideViewPr>
    <p:cSldViewPr>
      <p:cViewPr varScale="1">
        <p:scale>
          <a:sx n="61" d="100"/>
          <a:sy n="61" d="100"/>
        </p:scale>
        <p:origin x="14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1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45C0C-76F8-294A-8DEE-6756B6F07B6E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0F979-380C-6F40-946B-9F8E119AC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0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0F979-380C-6F40-946B-9F8E119ACF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Trebuchet MS" panose="020B0703020202090204" pitchFamily="34" charset="0"/>
              </a:rPr>
              <a:t>Electricity demand is subject to a range of factors such as weather conditions, calendar effect, economic activity, and electricity prices. However, only historical energy loads are taken into account for this project.</a:t>
            </a:r>
          </a:p>
          <a:p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0F979-380C-6F40-946B-9F8E119ACF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  <a:latin typeface="Open Sans"/>
              </a:rPr>
              <a:t>Also, 8 weeks below in the load history were missing and required to be “</a:t>
            </a:r>
            <a:r>
              <a:rPr lang="en-US" sz="1200" dirty="0" err="1">
                <a:solidFill>
                  <a:srgbClr val="FFFFFF"/>
                </a:solidFill>
                <a:latin typeface="Open Sans"/>
              </a:rPr>
              <a:t>backcasted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”. The electrical loads for each of the eight missing weeks in the past were "</a:t>
            </a:r>
            <a:r>
              <a:rPr lang="en-US" sz="1200" dirty="0" err="1">
                <a:solidFill>
                  <a:srgbClr val="FFFFFF"/>
                </a:solidFill>
                <a:latin typeface="Open Sans"/>
              </a:rPr>
              <a:t>backcasted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" (in previous project) and the current project contains full dataset.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0F979-380C-6F40-946B-9F8E119ACF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1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333333"/>
                </a:solidFill>
                <a:latin typeface="Trebuchet MS" panose="020B0703020202090204" pitchFamily="34" charset="0"/>
              </a:rPr>
              <a:t>higher frequency time series often exhibit more complicated seasonal patterns. For example, daily data may have a weekly pattern as well as an annual pattern. Hourly data usually has three types of seasonality: a daily pattern, a weekly pattern, and an annual pattern.</a:t>
            </a:r>
          </a:p>
          <a:p>
            <a:endParaRPr lang="en-US" sz="1200" dirty="0">
              <a:solidFill>
                <a:srgbClr val="333333"/>
              </a:solidFill>
              <a:latin typeface="Trebuchet MS" panose="020B0703020202090204" pitchFamily="34" charset="0"/>
            </a:endParaRPr>
          </a:p>
          <a:p>
            <a:r>
              <a:rPr lang="en-US" sz="1200" dirty="0">
                <a:latin typeface="Trebuchet MS" panose="020B0703020202090204" pitchFamily="34" charset="0"/>
              </a:rPr>
              <a:t>multiple seasonal patterns are becoming more common with high frequency data recording. Further examples where multiple seasonal patterns can occur include call volume in call </a:t>
            </a:r>
            <a:r>
              <a:rPr lang="en-US" sz="1200" dirty="0" err="1">
                <a:latin typeface="Trebuchet MS" panose="020B0703020202090204" pitchFamily="34" charset="0"/>
              </a:rPr>
              <a:t>centres</a:t>
            </a:r>
            <a:r>
              <a:rPr lang="en-US" sz="1200" dirty="0">
                <a:latin typeface="Trebuchet MS" panose="020B0703020202090204" pitchFamily="34" charset="0"/>
              </a:rPr>
              <a:t>, daily hospital admissions, requests for cash at ATMs, electricity and water usage, and access to computer web sites.</a:t>
            </a:r>
          </a:p>
          <a:p>
            <a:endParaRPr lang="en-US" sz="1200" dirty="0">
              <a:latin typeface="Trebuchet MS" panose="020B0703020202090204" pitchFamily="34" charset="0"/>
            </a:endParaRPr>
          </a:p>
          <a:p>
            <a:r>
              <a:rPr lang="en-US" sz="1200" dirty="0">
                <a:latin typeface="Trebuchet MS" panose="020B0703020202090204" pitchFamily="34" charset="0"/>
              </a:rPr>
              <a:t>Prophet handles multiple seasonality time series. This allows you to specify all of the frequencies that might be relevant.</a:t>
            </a:r>
          </a:p>
          <a:p>
            <a:endParaRPr lang="en-US" sz="1200" dirty="0">
              <a:latin typeface="Trebuchet MS" panose="020B0703020202090204" pitchFamily="34" charset="0"/>
            </a:endParaRPr>
          </a:p>
          <a:p>
            <a:r>
              <a:rPr lang="en-US" sz="1200" dirty="0">
                <a:latin typeface="Trebuchet MS" panose="020B0703020202090204" pitchFamily="34" charset="0"/>
              </a:rPr>
              <a:t>Despite this flexibility, we don’t necessarily want to include all of these frequencies — just the ones that are likely to be present in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0F979-380C-6F40-946B-9F8E119ACF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55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FFFFFF"/>
                </a:solidFill>
                <a:latin typeface="Open Sans"/>
              </a:rPr>
              <a:t>Increased trend was observed in 2005.</a:t>
            </a: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FFFFFF"/>
                </a:solidFill>
                <a:latin typeface="Open Sans"/>
              </a:rPr>
              <a:t>Weekly trend shows higher demand on </a:t>
            </a:r>
            <a:r>
              <a:rPr lang="en-US" sz="1200" dirty="0" err="1">
                <a:solidFill>
                  <a:srgbClr val="FFFFFF"/>
                </a:solidFill>
                <a:latin typeface="Open Sans"/>
              </a:rPr>
              <a:t>monday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</a:rPr>
              <a:t>tuesday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 and </a:t>
            </a:r>
            <a:r>
              <a:rPr lang="en-US" sz="1200" dirty="0" err="1">
                <a:solidFill>
                  <a:srgbClr val="FFFFFF"/>
                </a:solidFill>
                <a:latin typeface="Open Sans"/>
              </a:rPr>
              <a:t>saturday</a:t>
            </a:r>
            <a:r>
              <a:rPr lang="en-US" sz="1200" dirty="0">
                <a:solidFill>
                  <a:srgbClr val="FFFFFF"/>
                </a:solidFill>
                <a:latin typeface="Open Sans"/>
              </a:rPr>
              <a:t>.</a:t>
            </a:r>
          </a:p>
          <a:p>
            <a:pPr>
              <a:lnSpc>
                <a:spcPts val="4480"/>
              </a:lnSpc>
            </a:pPr>
            <a:r>
              <a:rPr lang="en-US" sz="1200" dirty="0">
                <a:solidFill>
                  <a:srgbClr val="FFFFFF"/>
                </a:solidFill>
                <a:latin typeface="Open Sans"/>
              </a:rPr>
              <a:t>Yearly trend shows higher demand during January, February and July-August.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0F979-380C-6F40-946B-9F8E119AC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76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historical data for energy load has been used. Inclusion of other factor such as temperature will improve the error.</a:t>
            </a:r>
          </a:p>
          <a:p>
            <a:r>
              <a:rPr lang="en-US" dirty="0"/>
              <a:t>- </a:t>
            </a:r>
            <a:r>
              <a:rPr lang="en-US" dirty="0" err="1"/>
              <a:t>Retweak</a:t>
            </a:r>
            <a:r>
              <a:rPr lang="en-US" dirty="0"/>
              <a:t> parameters in </a:t>
            </a:r>
            <a:r>
              <a:rPr lang="en-US" dirty="0" err="1"/>
              <a:t>fbprophet</a:t>
            </a:r>
            <a:r>
              <a:rPr lang="en-US" dirty="0"/>
              <a:t> model.</a:t>
            </a:r>
          </a:p>
          <a:p>
            <a:r>
              <a:rPr lang="en-US" dirty="0"/>
              <a:t>- Cross Validation</a:t>
            </a:r>
          </a:p>
          <a:p>
            <a:r>
              <a:rPr lang="en-US" dirty="0"/>
              <a:t>- Combining multiple forecast: </a:t>
            </a:r>
            <a:r>
              <a:rPr lang="en-US" sz="1200" dirty="0">
                <a:solidFill>
                  <a:srgbClr val="333333"/>
                </a:solidFill>
                <a:latin typeface="Trebuchet MS" panose="020B0703020202090204" pitchFamily="34" charset="0"/>
              </a:rPr>
              <a:t>An easy way to improve forecast accuracy is to use several different methods on the same time series, and to average the resulting forecasts.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Dynamic Time series considering 2008's The Great Recession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0F979-380C-6F40-946B-9F8E119AC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231279"/>
          </a:solidFill>
        </p:spPr>
      </p:sp>
      <p:grpSp>
        <p:nvGrpSpPr>
          <p:cNvPr id="3" name="Group 3"/>
          <p:cNvGrpSpPr/>
          <p:nvPr/>
        </p:nvGrpSpPr>
        <p:grpSpPr>
          <a:xfrm>
            <a:off x="1479647" y="1539115"/>
            <a:ext cx="8229052" cy="5696772"/>
            <a:chOff x="0" y="0"/>
            <a:chExt cx="10972069" cy="75956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80975"/>
              <a:ext cx="10972069" cy="647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79"/>
                </a:lnSpc>
              </a:pPr>
              <a:r>
                <a:rPr lang="en-US" sz="12000" b="1" dirty="0">
                  <a:solidFill>
                    <a:srgbClr val="302B70"/>
                  </a:solidFill>
                  <a:latin typeface="Trebuchet MS" panose="020B0703020202090204" pitchFamily="34" charset="0"/>
                </a:rPr>
                <a:t>Energy</a:t>
              </a:r>
            </a:p>
            <a:p>
              <a:pPr>
                <a:lnSpc>
                  <a:spcPts val="12480"/>
                </a:lnSpc>
              </a:pPr>
              <a:r>
                <a:rPr lang="en-US" sz="11999" b="1" dirty="0">
                  <a:solidFill>
                    <a:srgbClr val="302B70"/>
                  </a:solidFill>
                  <a:latin typeface="Trebuchet MS" panose="020B0703020202090204" pitchFamily="34" charset="0"/>
                </a:rPr>
                <a:t>Load Forecasting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32134"/>
              <a:ext cx="10972069" cy="563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b="1" dirty="0" err="1">
                  <a:solidFill>
                    <a:srgbClr val="302B70"/>
                  </a:solidFill>
                  <a:latin typeface="Trebuchet MS" panose="020B0703020202090204" pitchFamily="34" charset="0"/>
                </a:rPr>
                <a:t>Ateet</a:t>
              </a:r>
              <a:r>
                <a:rPr lang="en-US" sz="2599" b="1" dirty="0">
                  <a:solidFill>
                    <a:srgbClr val="302B70"/>
                  </a:solidFill>
                  <a:latin typeface="Trebuchet MS" panose="020B0703020202090204" pitchFamily="34" charset="0"/>
                </a:rPr>
                <a:t> </a:t>
              </a:r>
              <a:r>
                <a:rPr lang="en-US" sz="2599" b="1" dirty="0" err="1">
                  <a:solidFill>
                    <a:srgbClr val="302B70"/>
                  </a:solidFill>
                  <a:latin typeface="Trebuchet MS" panose="020B0703020202090204" pitchFamily="34" charset="0"/>
                </a:rPr>
                <a:t>Maharjan</a:t>
              </a:r>
              <a:endParaRPr lang="en-US" sz="2599" b="1" dirty="0">
                <a:solidFill>
                  <a:srgbClr val="302B70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8256" y="9518212"/>
            <a:ext cx="851487" cy="155656"/>
            <a:chOff x="0" y="0"/>
            <a:chExt cx="1135316" cy="20754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07541" cy="20754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63887" y="0"/>
              <a:ext cx="207541" cy="20754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7775" y="0"/>
              <a:ext cx="207541" cy="207541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71742" y="4387501"/>
            <a:ext cx="2987558" cy="44590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65553" y="1028700"/>
            <a:ext cx="6745844" cy="95011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87860" y="1637939"/>
            <a:ext cx="2154826" cy="21548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2813" y="488958"/>
            <a:ext cx="3303807" cy="33038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574863" y="1351866"/>
            <a:ext cx="1577992" cy="15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68941" y="621595"/>
            <a:ext cx="1393624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Modeling:</a:t>
            </a:r>
          </a:p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Train/Test Split of Dataset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787786" y="4241047"/>
            <a:ext cx="9934757" cy="1313412"/>
            <a:chOff x="0" y="0"/>
            <a:chExt cx="3360646" cy="444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60646" cy="444290"/>
            </a:xfrm>
            <a:custGeom>
              <a:avLst/>
              <a:gdLst/>
              <a:ahLst/>
              <a:cxnLst/>
              <a:rect l="l" t="t" r="r" b="b"/>
              <a:pathLst>
                <a:path w="3360646" h="444290">
                  <a:moveTo>
                    <a:pt x="0" y="0"/>
                  </a:moveTo>
                  <a:lnTo>
                    <a:pt x="3360646" y="0"/>
                  </a:lnTo>
                  <a:lnTo>
                    <a:pt x="3360646" y="444290"/>
                  </a:lnTo>
                  <a:lnTo>
                    <a:pt x="0" y="444290"/>
                  </a:lnTo>
                  <a:close/>
                </a:path>
              </a:pathLst>
            </a:custGeom>
            <a:solidFill>
              <a:srgbClr val="FFB55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787786" y="6389921"/>
            <a:ext cx="6535742" cy="1313412"/>
            <a:chOff x="0" y="0"/>
            <a:chExt cx="2210856" cy="4442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0856" cy="444290"/>
            </a:xfrm>
            <a:custGeom>
              <a:avLst/>
              <a:gdLst/>
              <a:ahLst/>
              <a:cxnLst/>
              <a:rect l="l" t="t" r="r" b="b"/>
              <a:pathLst>
                <a:path w="2210856" h="444290">
                  <a:moveTo>
                    <a:pt x="0" y="0"/>
                  </a:moveTo>
                  <a:lnTo>
                    <a:pt x="2210856" y="0"/>
                  </a:lnTo>
                  <a:lnTo>
                    <a:pt x="2210856" y="444290"/>
                  </a:lnTo>
                  <a:lnTo>
                    <a:pt x="0" y="444290"/>
                  </a:lnTo>
                  <a:close/>
                </a:path>
              </a:pathLst>
            </a:custGeom>
            <a:solidFill>
              <a:srgbClr val="787CD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323527" y="6389921"/>
            <a:ext cx="3399016" cy="1313412"/>
            <a:chOff x="0" y="0"/>
            <a:chExt cx="1149791" cy="4442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9791" cy="444290"/>
            </a:xfrm>
            <a:custGeom>
              <a:avLst/>
              <a:gdLst/>
              <a:ahLst/>
              <a:cxnLst/>
              <a:rect l="l" t="t" r="r" b="b"/>
              <a:pathLst>
                <a:path w="1149791" h="444290">
                  <a:moveTo>
                    <a:pt x="0" y="0"/>
                  </a:moveTo>
                  <a:lnTo>
                    <a:pt x="1149791" y="0"/>
                  </a:lnTo>
                  <a:lnTo>
                    <a:pt x="1149791" y="444290"/>
                  </a:lnTo>
                  <a:lnTo>
                    <a:pt x="0" y="44429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985976" y="4615365"/>
            <a:ext cx="9434379" cy="53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199" b="1">
                <a:solidFill>
                  <a:srgbClr val="000000"/>
                </a:solidFill>
                <a:latin typeface="Trebuchet MS" panose="020B0703020202090204" pitchFamily="34" charset="0"/>
              </a:rPr>
              <a:t>Full dataset (2004-01-01 to 2008-06-22)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29712" y="6477852"/>
            <a:ext cx="3625453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rebuchet MS" panose="020B0703020202090204" pitchFamily="34" charset="0"/>
              </a:rPr>
              <a:t>Training dataset </a:t>
            </a:r>
          </a:p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000000"/>
                </a:solidFill>
                <a:latin typeface="Trebuchet MS" panose="020B0703020202090204" pitchFamily="34" charset="0"/>
              </a:rPr>
              <a:t>(80 %)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18380" y="6518492"/>
            <a:ext cx="2658857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1">
                <a:solidFill>
                  <a:srgbClr val="000000"/>
                </a:solidFill>
                <a:latin typeface="Trebuchet MS" panose="020B0703020202090204" pitchFamily="34" charset="0"/>
              </a:rPr>
              <a:t>Test dataset </a:t>
            </a:r>
          </a:p>
          <a:p>
            <a:pPr algn="ctr">
              <a:lnSpc>
                <a:spcPts val="4480"/>
              </a:lnSpc>
            </a:pPr>
            <a:r>
              <a:rPr lang="en-US" sz="3199" b="1">
                <a:solidFill>
                  <a:srgbClr val="000000"/>
                </a:solidFill>
                <a:latin typeface="Trebuchet MS" panose="020B0703020202090204" pitchFamily="34" charset="0"/>
              </a:rPr>
              <a:t>(20%)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13506" y="7895548"/>
            <a:ext cx="514856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b="1">
                <a:solidFill>
                  <a:srgbClr val="FEFEFE"/>
                </a:solidFill>
                <a:latin typeface="Trebuchet MS" panose="020B0703020202090204" pitchFamily="34" charset="0"/>
              </a:rPr>
              <a:t>(2004-01-01 to 2007-07-31)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55165" y="7895548"/>
            <a:ext cx="514856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b="1">
                <a:solidFill>
                  <a:srgbClr val="FEFEFE"/>
                </a:solidFill>
                <a:latin typeface="Trebuchet MS" panose="020B0703020202090204" pitchFamily="34" charset="0"/>
              </a:rPr>
              <a:t>(2007-08-01 to 2008-06-22)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97690" y="3121515"/>
            <a:ext cx="10955591" cy="68017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8941" y="621595"/>
            <a:ext cx="1393624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Modeling:</a:t>
            </a:r>
          </a:p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Fitting FbProphet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3619500"/>
            <a:ext cx="4567053" cy="2835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199" b="1" dirty="0" err="1">
                <a:solidFill>
                  <a:srgbClr val="FFFFFF"/>
                </a:solidFill>
                <a:latin typeface="Trebuchet MS" panose="020B0703020202090204" pitchFamily="34" charset="0"/>
              </a:rPr>
              <a:t>Fbprophet</a:t>
            </a:r>
            <a:r>
              <a:rPr lang="en-US" sz="3199" b="1" dirty="0">
                <a:solidFill>
                  <a:srgbClr val="FFFFFF"/>
                </a:solidFill>
                <a:latin typeface="Trebuchet MS" panose="020B0703020202090204" pitchFamily="34" charset="0"/>
              </a:rPr>
              <a:t> handles multiple seasonality and is a very good match for energy dataset.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54369" y="208274"/>
            <a:ext cx="10308530" cy="98704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8941" y="621595"/>
            <a:ext cx="1393624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Trebuchet MS" panose="020B0703020202090204" pitchFamily="34" charset="0"/>
              </a:rPr>
              <a:t>Component </a:t>
            </a:r>
          </a:p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Trebuchet MS" panose="020B0703020202090204" pitchFamily="34" charset="0"/>
              </a:rPr>
              <a:t>plot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5712" y="5346826"/>
            <a:ext cx="6120246" cy="111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199" b="1" dirty="0">
                <a:solidFill>
                  <a:srgbClr val="FFFFFF"/>
                </a:solidFill>
                <a:latin typeface="Trebuchet MS" panose="020B0703020202090204" pitchFamily="34" charset="0"/>
              </a:rPr>
              <a:t>Presence of </a:t>
            </a:r>
          </a:p>
          <a:p>
            <a:pPr>
              <a:lnSpc>
                <a:spcPts val="4480"/>
              </a:lnSpc>
            </a:pPr>
            <a:r>
              <a:rPr lang="en-US" sz="3199" b="1" dirty="0">
                <a:solidFill>
                  <a:srgbClr val="FFFFFF"/>
                </a:solidFill>
                <a:latin typeface="Trebuchet MS" panose="020B0703020202090204" pitchFamily="34" charset="0"/>
              </a:rPr>
              <a:t>trend and seasonality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46848" y="2568646"/>
            <a:ext cx="13371517" cy="74225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8941" y="621595"/>
            <a:ext cx="1393624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Evaluation of model</a:t>
            </a:r>
          </a:p>
          <a:p>
            <a:pPr>
              <a:lnSpc>
                <a:spcPts val="8800"/>
              </a:lnSpc>
            </a:pPr>
            <a:endParaRPr lang="en-US" sz="8000" b="1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74212" y="3242095"/>
            <a:ext cx="9316671" cy="45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Basic model:        </a:t>
            </a:r>
          </a:p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MAPE = 11.4     </a:t>
            </a:r>
          </a:p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MAE   = 187042.95</a:t>
            </a:r>
          </a:p>
          <a:p>
            <a:pPr>
              <a:lnSpc>
                <a:spcPts val="4479"/>
              </a:lnSpc>
            </a:pPr>
            <a:endParaRPr lang="en-US" sz="3199" b="1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ts val="4479"/>
              </a:lnSpc>
            </a:pPr>
            <a:endParaRPr lang="en-US" sz="3199" b="1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Tweaked model: </a:t>
            </a:r>
          </a:p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MAPE = 11.38     </a:t>
            </a:r>
          </a:p>
          <a:p>
            <a:pPr>
              <a:lnSpc>
                <a:spcPts val="4480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MAE   = 186657.72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68941" y="621595"/>
            <a:ext cx="1393624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Model refitting</a:t>
            </a:r>
          </a:p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on full 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05788" y="2021499"/>
            <a:ext cx="6052715" cy="53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Prediction for 30 days ahead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69933" y="2846562"/>
            <a:ext cx="8324425" cy="71453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33985" y="2148751"/>
            <a:ext cx="14855563" cy="78657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8941" y="621595"/>
            <a:ext cx="6778049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Forecast plot</a:t>
            </a:r>
          </a:p>
          <a:p>
            <a:pPr>
              <a:lnSpc>
                <a:spcPts val="8800"/>
              </a:lnSpc>
            </a:pPr>
            <a:endParaRPr lang="en-US" sz="8000" b="1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29720"/>
            <a:ext cx="18288000" cy="4657280"/>
          </a:xfrm>
          <a:prstGeom prst="rect">
            <a:avLst/>
          </a:prstGeom>
          <a:solidFill>
            <a:srgbClr val="F0F2F6"/>
          </a:solidFill>
        </p:spPr>
      </p:sp>
      <p:sp>
        <p:nvSpPr>
          <p:cNvPr id="3" name="TextBox 3"/>
          <p:cNvSpPr txBox="1"/>
          <p:nvPr/>
        </p:nvSpPr>
        <p:spPr>
          <a:xfrm>
            <a:off x="6398451" y="1028700"/>
            <a:ext cx="1086084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>
                <a:solidFill>
                  <a:srgbClr val="F0F2F6"/>
                </a:solidFill>
                <a:latin typeface="Trebuchet MS" panose="020B0703020202090204" pitchFamily="34" charset="0"/>
              </a:rPr>
              <a:t>What could have been done?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818973" y="2247610"/>
            <a:ext cx="6547185" cy="855841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042396" cy="190555"/>
            <a:chOff x="0" y="0"/>
            <a:chExt cx="1389862" cy="25407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5221672" y="5798592"/>
            <a:ext cx="13214405" cy="4488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- Inclusion of factor such as temperature will improve the error.</a:t>
            </a:r>
          </a:p>
          <a:p>
            <a:pPr>
              <a:lnSpc>
                <a:spcPts val="3520"/>
              </a:lnSpc>
            </a:pPr>
            <a:endParaRPr lang="en-US" sz="3200" b="1" dirty="0">
              <a:solidFill>
                <a:srgbClr val="000000"/>
              </a:solidFill>
              <a:latin typeface="Trebuchet MS" panose="020B0703020202090204" pitchFamily="34" charset="0"/>
            </a:endParaRPr>
          </a:p>
          <a:p>
            <a:pPr>
              <a:lnSpc>
                <a:spcPts val="3520"/>
              </a:lnSpc>
            </a:pP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- </a:t>
            </a:r>
            <a:r>
              <a:rPr lang="en-US" sz="3200" b="1" dirty="0" err="1">
                <a:solidFill>
                  <a:srgbClr val="000000"/>
                </a:solidFill>
                <a:latin typeface="Trebuchet MS" panose="020B0703020202090204" pitchFamily="34" charset="0"/>
              </a:rPr>
              <a:t>Retweak</a:t>
            </a: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 parameters in </a:t>
            </a:r>
            <a:r>
              <a:rPr lang="en-US" sz="3200" b="1" dirty="0" err="1">
                <a:solidFill>
                  <a:srgbClr val="000000"/>
                </a:solidFill>
                <a:latin typeface="Trebuchet MS" panose="020B0703020202090204" pitchFamily="34" charset="0"/>
              </a:rPr>
              <a:t>fbprophet</a:t>
            </a: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 model.</a:t>
            </a:r>
          </a:p>
          <a:p>
            <a:pPr>
              <a:lnSpc>
                <a:spcPts val="3520"/>
              </a:lnSpc>
            </a:pPr>
            <a:endParaRPr lang="en-US" sz="3200" b="1" dirty="0">
              <a:solidFill>
                <a:srgbClr val="000000"/>
              </a:solidFill>
              <a:latin typeface="Trebuchet MS" panose="020B0703020202090204" pitchFamily="34" charset="0"/>
            </a:endParaRPr>
          </a:p>
          <a:p>
            <a:pPr>
              <a:lnSpc>
                <a:spcPts val="3520"/>
              </a:lnSpc>
            </a:pP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- Cross Validation</a:t>
            </a:r>
          </a:p>
          <a:p>
            <a:pPr>
              <a:lnSpc>
                <a:spcPts val="3520"/>
              </a:lnSpc>
            </a:pPr>
            <a:endParaRPr lang="en-US" sz="3200" b="1" dirty="0">
              <a:solidFill>
                <a:srgbClr val="000000"/>
              </a:solidFill>
              <a:latin typeface="Trebuchet MS" panose="020B0703020202090204" pitchFamily="34" charset="0"/>
            </a:endParaRPr>
          </a:p>
          <a:p>
            <a:pPr>
              <a:lnSpc>
                <a:spcPts val="3520"/>
              </a:lnSpc>
            </a:pP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- Combining multiple forecasts and taking average.</a:t>
            </a:r>
          </a:p>
          <a:p>
            <a:pPr>
              <a:lnSpc>
                <a:spcPts val="3520"/>
              </a:lnSpc>
            </a:pPr>
            <a:endParaRPr lang="en-US" sz="3200" b="1" dirty="0">
              <a:solidFill>
                <a:srgbClr val="000000"/>
              </a:solidFill>
              <a:latin typeface="Trebuchet MS" panose="020B0703020202090204" pitchFamily="34" charset="0"/>
            </a:endParaRPr>
          </a:p>
          <a:p>
            <a:pPr>
              <a:lnSpc>
                <a:spcPts val="3520"/>
              </a:lnSpc>
            </a:pPr>
            <a:r>
              <a:rPr lang="en-US" sz="3200" b="1" dirty="0">
                <a:solidFill>
                  <a:srgbClr val="000000"/>
                </a:solidFill>
                <a:latin typeface="Trebuchet MS" panose="020B0703020202090204" pitchFamily="34" charset="0"/>
              </a:rPr>
              <a:t>- Dynamic Time series considering 2008's The Great Recession.</a:t>
            </a:r>
          </a:p>
          <a:p>
            <a:pPr>
              <a:lnSpc>
                <a:spcPts val="3520"/>
              </a:lnSpc>
            </a:pPr>
            <a:endParaRPr lang="en-US" sz="3200" b="1" dirty="0" err="1">
              <a:solidFill>
                <a:srgbClr val="000000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29720"/>
            <a:ext cx="18288000" cy="4657280"/>
          </a:xfrm>
          <a:prstGeom prst="rect">
            <a:avLst/>
          </a:prstGeom>
          <a:solidFill>
            <a:srgbClr val="F0F2F6"/>
          </a:solidFill>
        </p:spPr>
      </p:sp>
      <p:sp>
        <p:nvSpPr>
          <p:cNvPr id="3" name="TextBox 3"/>
          <p:cNvSpPr txBox="1"/>
          <p:nvPr/>
        </p:nvSpPr>
        <p:spPr>
          <a:xfrm>
            <a:off x="6398451" y="1028700"/>
            <a:ext cx="108608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>
                <a:solidFill>
                  <a:srgbClr val="F0F2F6"/>
                </a:solidFill>
                <a:latin typeface="Trebuchet MS" panose="020B0703020202090204" pitchFamily="34" charset="0"/>
              </a:rPr>
              <a:t>App Deployment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042396" cy="190555"/>
            <a:chOff x="0" y="0"/>
            <a:chExt cx="1389862" cy="25407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5682" y="3352018"/>
            <a:ext cx="7190161" cy="62554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721100" y="3380593"/>
            <a:ext cx="674667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Trebuchet MS" panose="020B0703020202090204" pitchFamily="34" charset="0"/>
              </a:rPr>
              <a:t>https://energy-load.herokuapp.com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65844" y="1123978"/>
            <a:ext cx="1207121" cy="1322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629720"/>
            <a:ext cx="18288000" cy="4657280"/>
          </a:xfrm>
          <a:prstGeom prst="rect">
            <a:avLst/>
          </a:prstGeom>
          <a:solidFill>
            <a:srgbClr val="F0F2F6"/>
          </a:solidFill>
        </p:spPr>
      </p:sp>
      <p:sp>
        <p:nvSpPr>
          <p:cNvPr id="3" name="TextBox 3"/>
          <p:cNvSpPr txBox="1"/>
          <p:nvPr/>
        </p:nvSpPr>
        <p:spPr>
          <a:xfrm>
            <a:off x="6398451" y="1028700"/>
            <a:ext cx="1086084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>
                <a:solidFill>
                  <a:srgbClr val="F0F2F6"/>
                </a:solidFill>
                <a:latin typeface="Trebuchet MS" panose="020B0703020202090204" pitchFamily="34" charset="0"/>
              </a:rPr>
              <a:t>Code Review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042396" cy="190555"/>
            <a:chOff x="0" y="0"/>
            <a:chExt cx="1389862" cy="25407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4073" cy="25407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67894" y="0"/>
              <a:ext cx="254073" cy="25407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35788" y="0"/>
              <a:ext cx="254073" cy="254073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30222" y="5959583"/>
            <a:ext cx="4594889" cy="39975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22453" y="1219255"/>
            <a:ext cx="1530729" cy="88225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562972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68614" y="2695575"/>
            <a:ext cx="8550771" cy="473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000000"/>
                </a:solidFill>
                <a:latin typeface="Trebuchet MS" panose="020B0703020202090204" pitchFamily="34" charset="0"/>
              </a:rPr>
              <a:t>Thank you.</a:t>
            </a:r>
          </a:p>
          <a:p>
            <a:pPr algn="ctr">
              <a:lnSpc>
                <a:spcPts val="12599"/>
              </a:lnSpc>
            </a:pPr>
            <a:endParaRPr lang="en-US" sz="9000" b="1">
              <a:solidFill>
                <a:srgbClr val="000000"/>
              </a:solidFill>
              <a:latin typeface="Trebuchet MS" panose="020B0703020202090204" pitchFamily="34" charset="0"/>
            </a:endParaRPr>
          </a:p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000000"/>
                </a:solidFill>
                <a:latin typeface="Trebuchet MS" panose="020B0703020202090204" pitchFamily="34" charset="0"/>
              </a:rPr>
              <a:t>Any Question?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231279"/>
          </a:solidFill>
        </p:spPr>
      </p:sp>
      <p:grpSp>
        <p:nvGrpSpPr>
          <p:cNvPr id="3" name="Group 3"/>
          <p:cNvGrpSpPr/>
          <p:nvPr/>
        </p:nvGrpSpPr>
        <p:grpSpPr>
          <a:xfrm>
            <a:off x="1479647" y="1539115"/>
            <a:ext cx="8229052" cy="5696772"/>
            <a:chOff x="0" y="0"/>
            <a:chExt cx="10972069" cy="7595696"/>
          </a:xfrm>
        </p:grpSpPr>
        <p:sp>
          <p:nvSpPr>
            <p:cNvPr id="4" name="TextBox 4"/>
            <p:cNvSpPr txBox="1"/>
            <p:nvPr/>
          </p:nvSpPr>
          <p:spPr>
            <a:xfrm>
              <a:off x="0" y="180975"/>
              <a:ext cx="10972069" cy="647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79"/>
                </a:lnSpc>
              </a:pPr>
              <a:r>
                <a:rPr lang="en-US" sz="12000" b="1" dirty="0">
                  <a:solidFill>
                    <a:srgbClr val="302B70"/>
                  </a:solidFill>
                  <a:latin typeface="Trebuchet MS" panose="020B0703020202090204" pitchFamily="34" charset="0"/>
                </a:rPr>
                <a:t>Energy</a:t>
              </a:r>
            </a:p>
            <a:p>
              <a:pPr>
                <a:lnSpc>
                  <a:spcPts val="12480"/>
                </a:lnSpc>
              </a:pPr>
              <a:r>
                <a:rPr lang="en-US" sz="11999" b="1" dirty="0">
                  <a:solidFill>
                    <a:srgbClr val="302B70"/>
                  </a:solidFill>
                  <a:latin typeface="Trebuchet MS" panose="020B0703020202090204" pitchFamily="34" charset="0"/>
                </a:rPr>
                <a:t>Load Forecasting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32134"/>
              <a:ext cx="10972069" cy="563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  <a:spcBef>
                  <a:spcPct val="0"/>
                </a:spcBef>
              </a:pPr>
              <a:r>
                <a:rPr lang="en-US" sz="2599" b="1" dirty="0" err="1">
                  <a:solidFill>
                    <a:srgbClr val="302B70"/>
                  </a:solidFill>
                  <a:latin typeface="Trebuchet MS" panose="020B0703020202090204" pitchFamily="34" charset="0"/>
                </a:rPr>
                <a:t>Ateet</a:t>
              </a:r>
              <a:r>
                <a:rPr lang="en-US" sz="2599" b="1" dirty="0">
                  <a:solidFill>
                    <a:srgbClr val="302B70"/>
                  </a:solidFill>
                  <a:latin typeface="Trebuchet MS" panose="020B0703020202090204" pitchFamily="34" charset="0"/>
                </a:rPr>
                <a:t> </a:t>
              </a:r>
              <a:r>
                <a:rPr lang="en-US" sz="2599" b="1" dirty="0" err="1">
                  <a:solidFill>
                    <a:srgbClr val="302B70"/>
                  </a:solidFill>
                  <a:latin typeface="Trebuchet MS" panose="020B0703020202090204" pitchFamily="34" charset="0"/>
                </a:rPr>
                <a:t>Maharjan</a:t>
              </a:r>
              <a:endParaRPr lang="en-US" sz="2599" b="1" dirty="0">
                <a:solidFill>
                  <a:srgbClr val="302B70"/>
                </a:solidFill>
                <a:latin typeface="Trebuchet MS" panose="020B070302020209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8256" y="9518212"/>
            <a:ext cx="851487" cy="155656"/>
            <a:chOff x="0" y="0"/>
            <a:chExt cx="1135316" cy="20754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07541" cy="20754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63887" y="0"/>
              <a:ext cx="207541" cy="20754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27775" y="0"/>
              <a:ext cx="207541" cy="207541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71742" y="4387501"/>
            <a:ext cx="2987558" cy="44590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165553" y="1028700"/>
            <a:ext cx="6745844" cy="950118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87860" y="1637939"/>
            <a:ext cx="2154826" cy="21548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2813" y="488958"/>
            <a:ext cx="3303807" cy="330380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574863" y="1351866"/>
            <a:ext cx="1577992" cy="15779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62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8941" y="621595"/>
            <a:ext cx="4977246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Trebuchet MS" panose="020B0703020202090204" pitchFamily="34" charset="0"/>
              </a:rPr>
              <a:t>Roadmap</a:t>
            </a:r>
          </a:p>
          <a:p>
            <a:pPr>
              <a:lnSpc>
                <a:spcPts val="8800"/>
              </a:lnSpc>
            </a:pPr>
            <a:endParaRPr lang="en-US" sz="8000" b="1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7000"/>
          </a:blip>
          <a:srcRect/>
          <a:stretch>
            <a:fillRect/>
          </a:stretch>
        </p:blipFill>
        <p:spPr>
          <a:xfrm>
            <a:off x="10220718" y="1984991"/>
            <a:ext cx="7038582" cy="70385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753529" y="557194"/>
            <a:ext cx="3579936" cy="3405616"/>
            <a:chOff x="0" y="0"/>
            <a:chExt cx="4773248" cy="454082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28800" y="496373"/>
              <a:ext cx="4044448" cy="4044448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893748" y="2250119"/>
              <a:ext cx="3714552" cy="791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Background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599309" cy="2518597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799655" y="1049823"/>
              <a:ext cx="3714552" cy="929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01128" y="259298"/>
            <a:ext cx="3247245" cy="3977810"/>
            <a:chOff x="0" y="0"/>
            <a:chExt cx="4329660" cy="530374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85212" y="1259299"/>
              <a:ext cx="4044448" cy="404444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115243" y="0"/>
              <a:ext cx="1599309" cy="2518597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450160" y="2798111"/>
              <a:ext cx="3714552" cy="791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Data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52817"/>
              <a:ext cx="3714552" cy="929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17647" y="4237108"/>
            <a:ext cx="3253583" cy="3708368"/>
            <a:chOff x="0" y="0"/>
            <a:chExt cx="4338111" cy="494449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93663" y="900042"/>
              <a:ext cx="4044448" cy="4044448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0" y="0"/>
              <a:ext cx="1599309" cy="2518597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293663" y="2493123"/>
              <a:ext cx="4044448" cy="791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 dirty="0">
                  <a:solidFill>
                    <a:srgbClr val="000000"/>
                  </a:solidFill>
                  <a:latin typeface="Trebuchet MS" panose="020B0703020202090204" pitchFamily="34" charset="0"/>
                </a:rPr>
                <a:t>Methodology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93663" y="1630409"/>
              <a:ext cx="3714552" cy="929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59263" y="4044916"/>
            <a:ext cx="3628737" cy="3308793"/>
            <a:chOff x="0" y="0"/>
            <a:chExt cx="4838317" cy="4411723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3239007" y="0"/>
              <a:ext cx="1599309" cy="251859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0833" y="367275"/>
              <a:ext cx="4044448" cy="4044448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215781" y="674214"/>
              <a:ext cx="3714552" cy="929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5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58334"/>
              <a:ext cx="4237627" cy="1646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Code 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0000"/>
                  </a:solidFill>
                  <a:latin typeface="Trebuchet MS" panose="020B0703020202090204" pitchFamily="34" charset="0"/>
                </a:rPr>
                <a:t>Review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33465" y="7084266"/>
            <a:ext cx="3033336" cy="303333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113217" y="6409235"/>
            <a:ext cx="1199482" cy="1888948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2457176" y="8231508"/>
            <a:ext cx="2785914" cy="1245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Trebuchet MS" panose="020B0703020202090204" pitchFamily="34" charset="0"/>
              </a:rPr>
              <a:t>Results &amp; Forecasting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33465" y="7612992"/>
            <a:ext cx="2785914" cy="71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Trebuchet MS" panose="020B070302020209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8941" y="621595"/>
            <a:ext cx="610274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Trebuchet MS" panose="020B0703020202090204" pitchFamily="34" charset="0"/>
              </a:rPr>
              <a:t>Background</a:t>
            </a:r>
          </a:p>
          <a:p>
            <a:pPr>
              <a:lnSpc>
                <a:spcPts val="8800"/>
              </a:lnSpc>
            </a:pPr>
            <a:endParaRPr lang="en-US" sz="8000" b="1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5587" y="8405187"/>
            <a:ext cx="1706226" cy="17062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56950" y="2024258"/>
            <a:ext cx="8076091" cy="687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As electricity cannot currently be stored in large amounts, supply and demand must always be matched or balanced by system operators.</a:t>
            </a:r>
          </a:p>
          <a:p>
            <a:pPr>
              <a:lnSpc>
                <a:spcPts val="4479"/>
              </a:lnSpc>
            </a:pPr>
            <a:endParaRPr lang="en-US" sz="3199" b="1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ts val="4479"/>
              </a:lnSpc>
            </a:pPr>
            <a:r>
              <a:rPr lang="en-US" sz="3200" b="1">
                <a:solidFill>
                  <a:srgbClr val="FFFFFF"/>
                </a:solidFill>
                <a:latin typeface="Trebuchet MS" panose="020B0703020202090204" pitchFamily="34" charset="0"/>
              </a:rPr>
              <a:t>Accurate demand forecasting for energy load is important</a:t>
            </a:r>
          </a:p>
          <a:p>
            <a:pPr>
              <a:lnSpc>
                <a:spcPts val="4479"/>
              </a:lnSpc>
            </a:pPr>
            <a:endParaRPr lang="en-US" sz="3200" b="1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ts val="4480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Short term electrical load forecasting is critical in ensuring reliability and operational efficiency for electrical systems.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8941" y="621595"/>
            <a:ext cx="610274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Trebuchet MS" panose="020B0703020202090204" pitchFamily="34" charset="0"/>
              </a:rPr>
              <a:t>Objective</a:t>
            </a:r>
          </a:p>
          <a:p>
            <a:pPr>
              <a:lnSpc>
                <a:spcPts val="8800"/>
              </a:lnSpc>
            </a:pPr>
            <a:endParaRPr lang="en-US" sz="8000" b="1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5587" y="8405187"/>
            <a:ext cx="1706226" cy="170622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92138" y="3245704"/>
            <a:ext cx="13409306" cy="428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4"/>
              </a:lnSpc>
            </a:pPr>
            <a:r>
              <a:rPr lang="en-US" sz="4831" b="1" u="sng" dirty="0">
                <a:solidFill>
                  <a:srgbClr val="FFFFFF"/>
                </a:solidFill>
                <a:latin typeface="Trebuchet MS" panose="020B0703020202090204" pitchFamily="34" charset="0"/>
              </a:rPr>
              <a:t>The capstone project </a:t>
            </a:r>
          </a:p>
          <a:p>
            <a:pPr>
              <a:lnSpc>
                <a:spcPts val="6764"/>
              </a:lnSpc>
            </a:pPr>
            <a:endParaRPr lang="en-US" sz="4831" b="1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ts val="6764"/>
              </a:lnSpc>
            </a:pPr>
            <a:r>
              <a:rPr lang="en-US" sz="4831" b="1" dirty="0">
                <a:solidFill>
                  <a:srgbClr val="FFFFFF"/>
                </a:solidFill>
                <a:latin typeface="Trebuchet MS" panose="020B0703020202090204" pitchFamily="34" charset="0"/>
              </a:rPr>
              <a:t>Predict daily loads (in kW) for a US utility company in different geographical regions for upcoming days.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69242" y="3378631"/>
            <a:ext cx="14571436" cy="60750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8941" y="621595"/>
            <a:ext cx="610274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Data</a:t>
            </a:r>
          </a:p>
          <a:p>
            <a:pPr>
              <a:lnSpc>
                <a:spcPts val="8800"/>
              </a:lnSpc>
            </a:pPr>
            <a:endParaRPr lang="en-US" sz="8000" b="1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57800" y="1153663"/>
            <a:ext cx="11461259" cy="1692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Trebuchet MS" panose="020B0703020202090204" pitchFamily="34" charset="0"/>
              </a:rPr>
              <a:t>The original dataset contains hourly load measurements for 15 geographic sub-areas (e.g., residential and industrial zones) from January 2004 to June 2008.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53001" y="190283"/>
            <a:ext cx="5806389" cy="35127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438128" y="3860410"/>
            <a:ext cx="7530760" cy="22128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6035" y="3645895"/>
            <a:ext cx="5917655" cy="57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Open Sans"/>
              </a:rPr>
              <a:t>Check for null values and outliers</a:t>
            </a:r>
          </a:p>
          <a:p>
            <a:pPr>
              <a:lnSpc>
                <a:spcPts val="4479"/>
              </a:lnSpc>
            </a:pPr>
            <a:endParaRPr lang="en-US" sz="3199" b="1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4479"/>
              </a:lnSpc>
            </a:pPr>
            <a:r>
              <a:rPr lang="en-US" sz="3200" b="1">
                <a:solidFill>
                  <a:srgbClr val="FFFFFF"/>
                </a:solidFill>
                <a:latin typeface="Open Sans"/>
              </a:rPr>
              <a:t>Convert date column to datetime format</a:t>
            </a:r>
          </a:p>
          <a:p>
            <a:pPr>
              <a:lnSpc>
                <a:spcPts val="4479"/>
              </a:lnSpc>
            </a:pPr>
            <a:endParaRPr lang="en-US" sz="3200" b="1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Open Sans"/>
              </a:rPr>
              <a:t>Stack hourly column and make datetime format</a:t>
            </a:r>
          </a:p>
          <a:p>
            <a:pPr>
              <a:lnSpc>
                <a:spcPts val="4479"/>
              </a:lnSpc>
            </a:pPr>
            <a:endParaRPr lang="en-US" sz="3199" b="1">
              <a:solidFill>
                <a:srgbClr val="FFFFFF"/>
              </a:solidFill>
              <a:latin typeface="Open Sans"/>
            </a:endParaRPr>
          </a:p>
          <a:p>
            <a:pPr>
              <a:lnSpc>
                <a:spcPts val="4480"/>
              </a:lnSpc>
            </a:pPr>
            <a:r>
              <a:rPr lang="en-US" sz="3199" b="1">
                <a:solidFill>
                  <a:srgbClr val="FFFFFF"/>
                </a:solidFill>
                <a:latin typeface="Open Sans"/>
              </a:rPr>
              <a:t>Unstack zone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574252" y="6221140"/>
            <a:ext cx="4641198" cy="38632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68941" y="621595"/>
            <a:ext cx="610274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Open Sans Bold"/>
              </a:rPr>
              <a:t>Processing</a:t>
            </a:r>
          </a:p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Open Sans Bold"/>
              </a:rPr>
              <a:t>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3371" y="4441289"/>
            <a:ext cx="17267527" cy="409240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63200" y="1734078"/>
            <a:ext cx="7264193" cy="2269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b="1" dirty="0">
                <a:solidFill>
                  <a:srgbClr val="FFFFFF"/>
                </a:solidFill>
                <a:latin typeface="Trebuchet MS" panose="020B0703020202090204" pitchFamily="34" charset="0"/>
              </a:rPr>
              <a:t>Hourly has multiple seasonality, for this project focus on daily data.</a:t>
            </a:r>
          </a:p>
          <a:p>
            <a:pPr>
              <a:lnSpc>
                <a:spcPts val="4479"/>
              </a:lnSpc>
            </a:pPr>
            <a:endParaRPr lang="en-US" sz="3199" b="1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ts val="4480"/>
              </a:lnSpc>
            </a:pPr>
            <a:r>
              <a:rPr lang="en-US" sz="3199" b="1" dirty="0">
                <a:solidFill>
                  <a:srgbClr val="FFFFFF"/>
                </a:solidFill>
                <a:latin typeface="Trebuchet MS" panose="020B0703020202090204" pitchFamily="34" charset="0"/>
              </a:rPr>
              <a:t>Take subset of </a:t>
            </a:r>
            <a:r>
              <a:rPr lang="en-US" sz="3199" b="1" dirty="0" err="1">
                <a:solidFill>
                  <a:srgbClr val="FFFFFF"/>
                </a:solidFill>
                <a:latin typeface="Trebuchet MS" panose="020B0703020202090204" pitchFamily="34" charset="0"/>
              </a:rPr>
              <a:t>dataframe</a:t>
            </a:r>
            <a:r>
              <a:rPr lang="en-US" sz="3199" b="1" dirty="0">
                <a:solidFill>
                  <a:srgbClr val="FFFFFF"/>
                </a:solidFill>
                <a:latin typeface="Trebuchet MS" panose="020B0703020202090204" pitchFamily="34" charset="0"/>
              </a:rPr>
              <a:t> (zone 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8941" y="621595"/>
            <a:ext cx="610274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Resampling</a:t>
            </a:r>
          </a:p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62751" y="-13080"/>
            <a:ext cx="1958786" cy="28596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68485" y="2546750"/>
            <a:ext cx="12669944" cy="72570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16642" y="3369530"/>
            <a:ext cx="4567053" cy="2258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Time series plot for daily energy load showing some annual</a:t>
            </a:r>
          </a:p>
          <a:p>
            <a:pPr>
              <a:lnSpc>
                <a:spcPts val="4480"/>
              </a:lnSpc>
            </a:pPr>
            <a:r>
              <a:rPr lang="en-US" sz="3199" b="1">
                <a:solidFill>
                  <a:srgbClr val="FFFFFF"/>
                </a:solidFill>
                <a:latin typeface="Trebuchet MS" panose="020B0703020202090204" pitchFamily="34" charset="0"/>
              </a:rPr>
              <a:t>seasonality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8941" y="621595"/>
            <a:ext cx="13936242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Trebuchet MS" panose="020B0703020202090204" pitchFamily="34" charset="0"/>
              </a:rPr>
              <a:t>Presence of seasonality </a:t>
            </a:r>
          </a:p>
          <a:p>
            <a:pPr>
              <a:lnSpc>
                <a:spcPts val="8800"/>
              </a:lnSpc>
            </a:pPr>
            <a:endParaRPr lang="en-US" sz="8000" b="1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686</Words>
  <Application>Microsoft Macintosh PowerPoint</Application>
  <PresentationFormat>Custom</PresentationFormat>
  <Paragraphs>115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Open Sans Bold</vt:lpstr>
      <vt:lpstr>Arial</vt:lpstr>
      <vt:lpstr>Trebuchet MS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Preentation</dc:title>
  <cp:lastModifiedBy>Ateet Maharjan</cp:lastModifiedBy>
  <cp:revision>9</cp:revision>
  <cp:lastPrinted>2020-06-02T16:22:12Z</cp:lastPrinted>
  <dcterms:created xsi:type="dcterms:W3CDTF">2006-08-16T00:00:00Z</dcterms:created>
  <dcterms:modified xsi:type="dcterms:W3CDTF">2020-06-02T22:26:34Z</dcterms:modified>
  <dc:identifier>DAD99H6CAEY</dc:identifier>
</cp:coreProperties>
</file>